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7" r:id="rId1"/>
  </p:sldMasterIdLst>
  <p:notesMasterIdLst>
    <p:notesMasterId r:id="rId13"/>
  </p:notesMasterIdLst>
  <p:sldIdLst>
    <p:sldId id="284" r:id="rId2"/>
    <p:sldId id="285" r:id="rId3"/>
    <p:sldId id="260" r:id="rId4"/>
    <p:sldId id="269" r:id="rId5"/>
    <p:sldId id="259" r:id="rId6"/>
    <p:sldId id="267" r:id="rId7"/>
    <p:sldId id="280" r:id="rId8"/>
    <p:sldId id="281" r:id="rId9"/>
    <p:sldId id="277" r:id="rId10"/>
    <p:sldId id="288" r:id="rId11"/>
    <p:sldId id="286" r:id="rId1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9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kb1.com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CC"/>
    <a:srgbClr val="CC9900"/>
    <a:srgbClr val="336600"/>
    <a:srgbClr val="006600"/>
    <a:srgbClr val="00CC00"/>
    <a:srgbClr val="000000"/>
    <a:srgbClr val="0099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0" y="-510"/>
      </p:cViewPr>
      <p:guideLst>
        <p:guide orient="horz" pos="2199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A4A761-92E0-48EB-9499-DA258BA9DBBD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06B25-AEBD-4C81-B915-79E0D43629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6916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606B25-AEBD-4C81-B915-79E0D43629B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0339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829A95D-2E43-4593-9D04-DF88CA7B5D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728" y="-459432"/>
            <a:ext cx="13200766" cy="8136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316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82D21744-CA2C-47D4-8A99-14B359921327}"/>
              </a:ext>
            </a:extLst>
          </p:cNvPr>
          <p:cNvGrpSpPr/>
          <p:nvPr userDrawn="1"/>
        </p:nvGrpSpPr>
        <p:grpSpPr>
          <a:xfrm>
            <a:off x="-39688" y="7937"/>
            <a:ext cx="12296776" cy="6842126"/>
            <a:chOff x="-39688" y="7937"/>
            <a:chExt cx="12296776" cy="6842126"/>
          </a:xfrm>
        </p:grpSpPr>
        <p:pic>
          <p:nvPicPr>
            <p:cNvPr id="2" name="图片 6">
              <a:extLst>
                <a:ext uri="{FF2B5EF4-FFF2-40B4-BE49-F238E27FC236}">
                  <a16:creationId xmlns:a16="http://schemas.microsoft.com/office/drawing/2014/main" xmlns="" id="{38252B47-97C5-4BCA-B12D-25DF246185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9688" y="7938"/>
              <a:ext cx="12296776" cy="684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E0CCA0C9-41CF-4275-A7E6-766EC1B926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7937"/>
              <a:ext cx="3071664" cy="8287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516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7C0A47B-253A-465B-AE04-7CD2A307B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4EF52E6-28B2-4C16-8D8F-3220A738B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66A82FA-CBA2-40EA-A869-22A6DED2D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864E83-94CC-4550-9315-89177FBAD746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14466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572C1D37-3C9F-4BF6-82E6-82402180BFC8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590552" y="103189"/>
            <a:ext cx="10991849" cy="59531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1538E09E-5139-45CD-80BD-30059F6888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4C066C34-5251-4E0F-859A-B09CFFA30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3C8AEF7B-132F-4725-9D89-57E9AA917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fld id="{FC9AD74F-0DC0-4FDD-81AB-456B06598D6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3813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49EE3-94F3-4F65-B381-1612A46ADC14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21003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>
            <a:extLst>
              <a:ext uri="{FF2B5EF4-FFF2-40B4-BE49-F238E27FC236}">
                <a16:creationId xmlns:a16="http://schemas.microsoft.com/office/drawing/2014/main" xmlns="" id="{CFBB1EB3-1587-4872-B2AF-55EECFA0792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>
            <a:extLst>
              <a:ext uri="{FF2B5EF4-FFF2-40B4-BE49-F238E27FC236}">
                <a16:creationId xmlns:a16="http://schemas.microsoft.com/office/drawing/2014/main" xmlns="" id="{A85707D8-F9BB-4441-9E9A-D1BF6CB5B9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5CBF737-71F0-400E-88A2-F2DD8DB4F5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3999200-A6E8-42C1-97A1-47C53822BF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AED0668-333D-4546-8F4A-8B711BE6B2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4EC3E9C7-0E03-4070-95AA-6E58682EF38A}" type="slidenum">
              <a:rPr lang="zh-CN" altLang="en-US" smtClean="0"/>
              <a:pPr/>
              <a:t>‹#›</a:t>
            </a:fld>
            <a:endParaRPr lang="en-US" altLang="zh-CN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415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3" r:id="rId5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C4BA0B27-0CBE-4462-B88D-C300E1953891}"/>
              </a:ext>
            </a:extLst>
          </p:cNvPr>
          <p:cNvSpPr/>
          <p:nvPr/>
        </p:nvSpPr>
        <p:spPr>
          <a:xfrm>
            <a:off x="-155848" y="2269321"/>
            <a:ext cx="1258855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60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平行线的判定和性质的综合运用</a:t>
            </a:r>
            <a:endParaRPr lang="zh-CN" altLang="en-US" sz="6000" b="1" cap="none" spc="0" dirty="0">
              <a:ln w="1905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  <a:reflection blurRad="6350" stA="50000" endA="300" endPos="50000" dist="29997" dir="5400000" sy="-10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6976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5E79B004-A4D4-4899-B3FF-0E6C08DBBEB3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graphicFrame>
        <p:nvGraphicFramePr>
          <p:cNvPr id="5" name="内容占位符 41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5002139"/>
              </p:ext>
            </p:extLst>
          </p:nvPr>
        </p:nvGraphicFramePr>
        <p:xfrm>
          <a:off x="984445" y="1592481"/>
          <a:ext cx="10296131" cy="4140774"/>
        </p:xfrm>
        <a:graphic>
          <a:graphicData uri="http://schemas.openxmlformats.org/drawingml/2006/table">
            <a:tbl>
              <a:tblPr/>
              <a:tblGrid>
                <a:gridCol w="1251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81042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23444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03297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endParaRPr lang="zh-CN" altLang="en-US" sz="3200" b="1" kern="1200" dirty="0">
                        <a:solidFill>
                          <a:schemeClr val="tx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1431" marR="91431" marT="34284" marB="34284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1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rPr>
                        <a:t>条件</a:t>
                      </a:r>
                    </a:p>
                  </a:txBody>
                  <a:tcPr marL="91431" marR="91431" marT="34284" marB="34284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1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rPr>
                        <a:t>结论</a:t>
                      </a:r>
                    </a:p>
                  </a:txBody>
                  <a:tcPr marL="91431" marR="91431" marT="34284" marB="34284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85015">
                <a:tc rowSpan="3"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1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rPr>
                        <a:t>判定</a:t>
                      </a:r>
                    </a:p>
                  </a:txBody>
                  <a:tcPr marL="91431" marR="91431" marT="34284" marB="34284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C4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1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rPr>
                        <a:t>同位角相等</a:t>
                      </a:r>
                    </a:p>
                  </a:txBody>
                  <a:tcPr marL="91431" marR="91431" marT="34284" marB="34284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1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rPr>
                        <a:t>两直线平行</a:t>
                      </a:r>
                    </a:p>
                  </a:txBody>
                  <a:tcPr marL="91431" marR="91431" marT="34284" marB="34284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8501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1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rPr>
                        <a:t>内错角相等</a:t>
                      </a:r>
                    </a:p>
                  </a:txBody>
                  <a:tcPr marL="91431" marR="91431" marT="34284" marB="34284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12402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1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rPr>
                        <a:t>同旁内角互补</a:t>
                      </a:r>
                    </a:p>
                  </a:txBody>
                  <a:tcPr marL="91431" marR="91431" marT="34284" marB="34284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85015">
                <a:tc rowSpan="3"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1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rPr>
                        <a:t>性质</a:t>
                      </a:r>
                    </a:p>
                  </a:txBody>
                  <a:tcPr marL="91431" marR="91431" marT="34284" marB="34284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 rowSpan="3"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1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rPr>
                        <a:t>两直线平行</a:t>
                      </a:r>
                    </a:p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endParaRPr lang="zh-CN" altLang="en-US" sz="3200" b="1" kern="1200" dirty="0">
                        <a:solidFill>
                          <a:schemeClr val="tx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1431" marR="91431" marT="34284" marB="34284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1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rPr>
                        <a:t>同位角相等</a:t>
                      </a:r>
                    </a:p>
                  </a:txBody>
                  <a:tcPr marL="91431" marR="91431" marT="34284" marB="34284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8501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1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rPr>
                        <a:t>内错角相等</a:t>
                      </a:r>
                    </a:p>
                  </a:txBody>
                  <a:tcPr marL="91431" marR="91431" marT="34284" marB="34284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8501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1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rPr>
                        <a:t>同旁内角互补</a:t>
                      </a:r>
                    </a:p>
                  </a:txBody>
                  <a:tcPr marL="91431" marR="91431" marT="34284" marB="34284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9" name="矩形 4129"/>
          <p:cNvSpPr>
            <a:spLocks noChangeArrowheads="1"/>
          </p:cNvSpPr>
          <p:nvPr/>
        </p:nvSpPr>
        <p:spPr bwMode="auto">
          <a:xfrm>
            <a:off x="2284040" y="908720"/>
            <a:ext cx="7772400" cy="648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平行线的判定和性质</a:t>
            </a:r>
          </a:p>
        </p:txBody>
      </p:sp>
    </p:spTree>
    <p:extLst>
      <p:ext uri="{BB962C8B-B14F-4D97-AF65-F5344CB8AC3E}">
        <p14:creationId xmlns:p14="http://schemas.microsoft.com/office/powerpoint/2010/main" val="295261835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1">
            <a:extLst>
              <a:ext uri="{FF2B5EF4-FFF2-40B4-BE49-F238E27FC236}">
                <a16:creationId xmlns:a16="http://schemas.microsoft.com/office/drawing/2014/main" xmlns="" id="{BACF1ACD-9489-433F-9CAE-7DE101C3C285}"/>
              </a:ext>
            </a:extLst>
          </p:cNvPr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BAA9F9C-6611-4E25-ABEE-BF7E1E620EBB}"/>
              </a:ext>
            </a:extLst>
          </p:cNvPr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</a:rPr>
              <a:t>谢谢观看！</a:t>
            </a:r>
          </a:p>
        </p:txBody>
      </p:sp>
      <p:sp>
        <p:nvSpPr>
          <p:cNvPr id="6" name="任意多边形 4">
            <a:extLst>
              <a:ext uri="{FF2B5EF4-FFF2-40B4-BE49-F238E27FC236}">
                <a16:creationId xmlns:a16="http://schemas.microsoft.com/office/drawing/2014/main" xmlns="" id="{BDE68617-2A0C-4B5F-A698-65F302E585CD}"/>
              </a:ext>
            </a:extLst>
          </p:cNvPr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5">
            <a:extLst>
              <a:ext uri="{FF2B5EF4-FFF2-40B4-BE49-F238E27FC236}">
                <a16:creationId xmlns:a16="http://schemas.microsoft.com/office/drawing/2014/main" xmlns="" id="{8BA7194A-F5CA-4357-A568-98AAB346412C}"/>
              </a:ext>
            </a:extLst>
          </p:cNvPr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6">
            <a:extLst>
              <a:ext uri="{FF2B5EF4-FFF2-40B4-BE49-F238E27FC236}">
                <a16:creationId xmlns:a16="http://schemas.microsoft.com/office/drawing/2014/main" xmlns="" id="{EEC08636-55F4-48EB-8EE8-25D535A70899}"/>
              </a:ext>
            </a:extLst>
          </p:cNvPr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7">
            <a:extLst>
              <a:ext uri="{FF2B5EF4-FFF2-40B4-BE49-F238E27FC236}">
                <a16:creationId xmlns:a16="http://schemas.microsoft.com/office/drawing/2014/main" xmlns="" id="{8CF2FC02-95A0-4E59-906E-C13B416B876D}"/>
              </a:ext>
            </a:extLst>
          </p:cNvPr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>
            <a:extLst>
              <a:ext uri="{FF2B5EF4-FFF2-40B4-BE49-F238E27FC236}">
                <a16:creationId xmlns:a16="http://schemas.microsoft.com/office/drawing/2014/main" xmlns="" id="{C34FF7A8-4F14-44D1-A330-40C21A4BA23F}"/>
              </a:ext>
            </a:extLst>
          </p:cNvPr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>
            <a:extLst>
              <a:ext uri="{FF2B5EF4-FFF2-40B4-BE49-F238E27FC236}">
                <a16:creationId xmlns:a16="http://schemas.microsoft.com/office/drawing/2014/main" xmlns="" id="{5D844DAA-3873-4685-A935-0EDBE4A24A29}"/>
              </a:ext>
            </a:extLst>
          </p:cNvPr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4">
            <a:extLst>
              <a:ext uri="{FF2B5EF4-FFF2-40B4-BE49-F238E27FC236}">
                <a16:creationId xmlns:a16="http://schemas.microsoft.com/office/drawing/2014/main" xmlns="" id="{3C6E4FC3-5A7F-4147-B626-5DE9657400B5}"/>
              </a:ext>
            </a:extLst>
          </p:cNvPr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924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9" grpId="0" bldLvl="0" animBg="1"/>
      <p:bldP spid="9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359397FC-41A8-448C-86E2-3EA251FE21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xmlns="" id="{40283EF4-3529-4187-B358-6698C11ED1F9}"/>
              </a:ext>
            </a:extLst>
          </p:cNvPr>
          <p:cNvSpPr txBox="1"/>
          <p:nvPr/>
        </p:nvSpPr>
        <p:spPr>
          <a:xfrm>
            <a:off x="1554044" y="1563638"/>
            <a:ext cx="807034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对比分析平行线的判定和性质的区别？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2B48B7E7-A068-4E65-A8FD-A4279315F1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42" y="2785402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>
            <a:extLst>
              <a:ext uri="{FF2B5EF4-FFF2-40B4-BE49-F238E27FC236}">
                <a16:creationId xmlns:a16="http://schemas.microsoft.com/office/drawing/2014/main" xmlns="" id="{139DDFB5-C3F2-496D-A67B-4A473893AAA9}"/>
              </a:ext>
            </a:extLst>
          </p:cNvPr>
          <p:cNvSpPr txBox="1"/>
          <p:nvPr/>
        </p:nvSpPr>
        <p:spPr>
          <a:xfrm>
            <a:off x="1560364" y="2715823"/>
            <a:ext cx="878410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灵活运用平行线的判定和性质解决问题？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E79B004-A4D4-4899-B3FF-0E6C08DBBEB3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</p:spTree>
    <p:extLst>
      <p:ext uri="{BB962C8B-B14F-4D97-AF65-F5344CB8AC3E}">
        <p14:creationId xmlns:p14="http://schemas.microsoft.com/office/powerpoint/2010/main" val="2023261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5E79B004-A4D4-4899-B3FF-0E6C08DBBEB3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复习回顾</a:t>
            </a:r>
          </a:p>
        </p:txBody>
      </p:sp>
      <p:graphicFrame>
        <p:nvGraphicFramePr>
          <p:cNvPr id="17" name="内容占位符 41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8754690"/>
              </p:ext>
            </p:extLst>
          </p:nvPr>
        </p:nvGraphicFramePr>
        <p:xfrm>
          <a:off x="984445" y="1592481"/>
          <a:ext cx="10296131" cy="4140774"/>
        </p:xfrm>
        <a:graphic>
          <a:graphicData uri="http://schemas.openxmlformats.org/drawingml/2006/table">
            <a:tbl>
              <a:tblPr/>
              <a:tblGrid>
                <a:gridCol w="1251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81042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23444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03297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endParaRPr lang="zh-CN" altLang="en-US" sz="3200" b="1" kern="1200" dirty="0">
                        <a:solidFill>
                          <a:schemeClr val="tx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1431" marR="91431" marT="34284" marB="34284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1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rPr>
                        <a:t>条件</a:t>
                      </a:r>
                    </a:p>
                  </a:txBody>
                  <a:tcPr marL="91431" marR="91431" marT="34284" marB="34284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1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rPr>
                        <a:t>结论</a:t>
                      </a:r>
                    </a:p>
                  </a:txBody>
                  <a:tcPr marL="91431" marR="91431" marT="34284" marB="34284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85015">
                <a:tc rowSpan="3"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1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rPr>
                        <a:t>判定</a:t>
                      </a:r>
                    </a:p>
                  </a:txBody>
                  <a:tcPr marL="91431" marR="91431" marT="34284" marB="34284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C4F4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1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rPr>
                        <a:t>同位角相等</a:t>
                      </a:r>
                    </a:p>
                  </a:txBody>
                  <a:tcPr marL="91431" marR="91431" marT="34284" marB="34284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1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rPr>
                        <a:t>两直线平行</a:t>
                      </a:r>
                    </a:p>
                  </a:txBody>
                  <a:tcPr marL="91431" marR="91431" marT="34284" marB="34284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8501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1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rPr>
                        <a:t>内错角相等</a:t>
                      </a:r>
                    </a:p>
                  </a:txBody>
                  <a:tcPr marL="91431" marR="91431" marT="34284" marB="34284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12402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1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rPr>
                        <a:t>同旁内角互补</a:t>
                      </a:r>
                    </a:p>
                  </a:txBody>
                  <a:tcPr marL="91431" marR="91431" marT="34284" marB="34284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85015">
                <a:tc rowSpan="3"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1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rPr>
                        <a:t>性质</a:t>
                      </a:r>
                    </a:p>
                  </a:txBody>
                  <a:tcPr marL="91431" marR="91431" marT="34284" marB="34284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 rowSpan="3"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1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rPr>
                        <a:t>两直线平行</a:t>
                      </a:r>
                    </a:p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endParaRPr lang="zh-CN" altLang="en-US" sz="3200" b="1" kern="1200" dirty="0">
                        <a:solidFill>
                          <a:schemeClr val="tx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1431" marR="91431" marT="34284" marB="34284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1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rPr>
                        <a:t>同位角相等</a:t>
                      </a:r>
                    </a:p>
                  </a:txBody>
                  <a:tcPr marL="91431" marR="91431" marT="34284" marB="34284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8501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1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rPr>
                        <a:t>内错角相等</a:t>
                      </a:r>
                    </a:p>
                  </a:txBody>
                  <a:tcPr marL="91431" marR="91431" marT="34284" marB="34284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8501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1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rPr>
                        <a:t>同旁内角互补</a:t>
                      </a:r>
                    </a:p>
                  </a:txBody>
                  <a:tcPr marL="91431" marR="91431" marT="34284" marB="34284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19" name="文本框 4128"/>
          <p:cNvSpPr txBox="1">
            <a:spLocks noChangeArrowheads="1"/>
          </p:cNvSpPr>
          <p:nvPr/>
        </p:nvSpPr>
        <p:spPr bwMode="auto">
          <a:xfrm>
            <a:off x="911424" y="5944736"/>
            <a:ext cx="962929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思考：什么情况下用判定？什么情况下用性质？</a:t>
            </a:r>
          </a:p>
        </p:txBody>
      </p:sp>
      <p:sp>
        <p:nvSpPr>
          <p:cNvPr id="20" name="矩形 4129"/>
          <p:cNvSpPr>
            <a:spLocks noChangeArrowheads="1"/>
          </p:cNvSpPr>
          <p:nvPr/>
        </p:nvSpPr>
        <p:spPr bwMode="auto">
          <a:xfrm>
            <a:off x="2063552" y="908720"/>
            <a:ext cx="7772400" cy="648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平行线的判定和性质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256523" y="1465362"/>
            <a:ext cx="4099576" cy="769441"/>
          </a:xfrm>
          <a:prstGeom prst="rect">
            <a:avLst/>
          </a:prstGeom>
          <a:noFill/>
          <a:ln w="76200">
            <a:noFill/>
            <a:miter lim="800000"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zh-CN" altLang="en-US" sz="44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两直线平行</a:t>
            </a: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583832" y="476672"/>
            <a:ext cx="3478428" cy="2646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zh-CN" altLang="en-US" sz="16600" dirty="0">
                <a:latin typeface="华文中宋" pitchFamily="2" charset="-122"/>
                <a:ea typeface="华文中宋" pitchFamily="2" charset="-122"/>
              </a:rPr>
              <a:t>｛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6456040" y="764704"/>
            <a:ext cx="4844954" cy="769441"/>
          </a:xfrm>
          <a:prstGeom prst="rect">
            <a:avLst/>
          </a:prstGeom>
          <a:noFill/>
          <a:ln w="76200">
            <a:noFill/>
            <a:miter lim="800000"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US" altLang="zh-CN" sz="44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1.</a:t>
            </a:r>
            <a:r>
              <a:rPr lang="zh-CN" altLang="en-US" sz="44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同位角相等</a:t>
            </a: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6473522" y="1513812"/>
            <a:ext cx="4979536" cy="769441"/>
          </a:xfrm>
          <a:prstGeom prst="rect">
            <a:avLst/>
          </a:prstGeom>
          <a:noFill/>
          <a:ln w="76200">
            <a:noFill/>
            <a:miter lim="800000"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  <a:defRPr/>
            </a:pPr>
            <a:r>
              <a:rPr lang="en-US" altLang="zh-CN" sz="44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2.</a:t>
            </a:r>
            <a:r>
              <a:rPr lang="zh-CN" altLang="en-US" sz="44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内错角相等</a:t>
            </a: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6456040" y="2309971"/>
            <a:ext cx="5802557" cy="769441"/>
          </a:xfrm>
          <a:prstGeom prst="rect">
            <a:avLst/>
          </a:prstGeom>
          <a:noFill/>
          <a:ln w="76200">
            <a:noFill/>
            <a:miter lim="800000"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US" altLang="zh-CN" sz="44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3.</a:t>
            </a:r>
            <a:r>
              <a:rPr lang="zh-CN" altLang="en-US" sz="44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同旁内角互补</a:t>
            </a:r>
          </a:p>
        </p:txBody>
      </p:sp>
      <p:sp>
        <p:nvSpPr>
          <p:cNvPr id="19" name="Line 7"/>
          <p:cNvSpPr>
            <a:spLocks noChangeShapeType="1"/>
          </p:cNvSpPr>
          <p:nvPr/>
        </p:nvSpPr>
        <p:spPr bwMode="auto">
          <a:xfrm>
            <a:off x="3505200" y="1772816"/>
            <a:ext cx="2360362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zh-CN" altLang="en-US" sz="2800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3892303" y="941819"/>
            <a:ext cx="1987673" cy="769441"/>
          </a:xfrm>
          <a:prstGeom prst="rect">
            <a:avLst/>
          </a:prstGeom>
          <a:noFill/>
          <a:ln w="76200">
            <a:noFill/>
            <a:miter lim="800000"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zh-CN" altLang="en-US" sz="4400" b="1" dirty="0">
                <a:solidFill>
                  <a:srgbClr val="0033CC"/>
                </a:solidFill>
                <a:ea typeface="微软雅黑" panose="020B0503020204020204" pitchFamily="34" charset="-122"/>
              </a:rPr>
              <a:t>性质</a:t>
            </a:r>
          </a:p>
        </p:txBody>
      </p:sp>
      <p:sp>
        <p:nvSpPr>
          <p:cNvPr id="21" name="Line 9"/>
          <p:cNvSpPr>
            <a:spLocks noChangeShapeType="1"/>
          </p:cNvSpPr>
          <p:nvPr/>
        </p:nvSpPr>
        <p:spPr bwMode="auto">
          <a:xfrm rot="10800000">
            <a:off x="3429000" y="2092822"/>
            <a:ext cx="2360362" cy="119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zh-CN" altLang="en-US" sz="2800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22" name="Rectangle 10"/>
          <p:cNvSpPr>
            <a:spLocks noChangeArrowheads="1"/>
          </p:cNvSpPr>
          <p:nvPr/>
        </p:nvSpPr>
        <p:spPr bwMode="auto">
          <a:xfrm>
            <a:off x="3940559" y="2085678"/>
            <a:ext cx="2083433" cy="769441"/>
          </a:xfrm>
          <a:prstGeom prst="rect">
            <a:avLst/>
          </a:prstGeom>
          <a:noFill/>
          <a:ln w="76200">
            <a:noFill/>
            <a:miter lim="800000"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zh-CN" altLang="en-US" sz="4400" b="1" dirty="0">
                <a:solidFill>
                  <a:srgbClr val="FF0000"/>
                </a:solidFill>
                <a:ea typeface="微软雅黑" panose="020B0503020204020204" pitchFamily="34" charset="-122"/>
              </a:rPr>
              <a:t>判定</a:t>
            </a:r>
          </a:p>
        </p:txBody>
      </p:sp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290241" y="3739191"/>
            <a:ext cx="11481975" cy="1323439"/>
          </a:xfrm>
          <a:prstGeom prst="rect">
            <a:avLst/>
          </a:prstGeom>
          <a:noFill/>
          <a:ln w="76200">
            <a:noFill/>
            <a:miter lim="800000"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US" altLang="zh-CN" sz="40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1.</a:t>
            </a:r>
            <a:r>
              <a:rPr lang="zh-CN" altLang="en-US" sz="40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由</a:t>
            </a:r>
            <a:r>
              <a:rPr lang="en-US" altLang="zh-CN" sz="40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_________</a:t>
            </a:r>
            <a:r>
              <a:rPr lang="zh-CN" altLang="en-US" sz="40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得到</a:t>
            </a:r>
            <a:r>
              <a:rPr lang="en-US" altLang="zh-CN" sz="40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___________</a:t>
            </a:r>
            <a:r>
              <a:rPr lang="zh-CN" altLang="en-US" sz="40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的结论是平行线的判定</a:t>
            </a:r>
            <a:r>
              <a:rPr lang="en-US" altLang="zh-CN" sz="40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;</a:t>
            </a:r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90154" y="2908194"/>
            <a:ext cx="2981510" cy="830997"/>
          </a:xfrm>
          <a:prstGeom prst="rect">
            <a:avLst/>
          </a:prstGeom>
          <a:noFill/>
          <a:ln w="76200">
            <a:noFill/>
            <a:miter lim="800000"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zh-CN" altLang="en-US" sz="4800" b="1" i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请注意</a:t>
            </a:r>
            <a:r>
              <a:rPr lang="en-US" altLang="zh-CN" sz="4800" b="1" i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:</a:t>
            </a:r>
          </a:p>
        </p:txBody>
      </p:sp>
      <p:sp>
        <p:nvSpPr>
          <p:cNvPr id="25" name="Text Box 14"/>
          <p:cNvSpPr txBox="1">
            <a:spLocks noChangeArrowheads="1"/>
          </p:cNvSpPr>
          <p:nvPr/>
        </p:nvSpPr>
        <p:spPr bwMode="auto">
          <a:xfrm>
            <a:off x="317564" y="5243797"/>
            <a:ext cx="11874436" cy="1323439"/>
          </a:xfrm>
          <a:prstGeom prst="rect">
            <a:avLst/>
          </a:prstGeom>
          <a:noFill/>
          <a:ln w="76200">
            <a:noFill/>
            <a:miter lim="800000"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US" altLang="zh-CN" sz="40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2.</a:t>
            </a:r>
            <a:r>
              <a:rPr lang="zh-CN" altLang="en-US" sz="40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由</a:t>
            </a:r>
            <a:r>
              <a:rPr lang="en-US" altLang="zh-CN" sz="40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____________</a:t>
            </a:r>
            <a:r>
              <a:rPr lang="zh-CN" altLang="en-US" sz="40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得到</a:t>
            </a:r>
            <a:r>
              <a:rPr lang="en-US" altLang="zh-CN" sz="40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______________</a:t>
            </a:r>
            <a:r>
              <a:rPr lang="zh-CN" altLang="en-US" sz="40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的结论是平行线的性质。</a:t>
            </a:r>
            <a:endParaRPr lang="en-US" altLang="zh-CN" sz="4000" b="1" dirty="0">
              <a:solidFill>
                <a:schemeClr val="tx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26" name="Text Box 15"/>
          <p:cNvSpPr txBox="1">
            <a:spLocks noChangeArrowheads="1"/>
          </p:cNvSpPr>
          <p:nvPr/>
        </p:nvSpPr>
        <p:spPr bwMode="auto">
          <a:xfrm>
            <a:off x="3887482" y="5549981"/>
            <a:ext cx="55903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endParaRPr lang="zh-CN" altLang="zh-CN" sz="3600">
              <a:solidFill>
                <a:srgbClr val="000000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4295800" y="4365104"/>
            <a:ext cx="2466474" cy="707886"/>
          </a:xfrm>
          <a:prstGeom prst="rect">
            <a:avLst/>
          </a:prstGeom>
          <a:noFill/>
          <a:ln w="76200">
            <a:noFill/>
            <a:miter lim="800000"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zh-CN" altLang="en-US" sz="4000" b="1" u="sng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用途</a:t>
            </a:r>
            <a:r>
              <a:rPr lang="zh-CN" altLang="en-US" sz="4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</a:p>
        </p:txBody>
      </p:sp>
      <p:sp>
        <p:nvSpPr>
          <p:cNvPr id="29" name="Text Box 18"/>
          <p:cNvSpPr txBox="1">
            <a:spLocks noChangeArrowheads="1"/>
          </p:cNvSpPr>
          <p:nvPr/>
        </p:nvSpPr>
        <p:spPr bwMode="auto">
          <a:xfrm>
            <a:off x="4322060" y="5877272"/>
            <a:ext cx="2347421" cy="707886"/>
          </a:xfrm>
          <a:prstGeom prst="rect">
            <a:avLst/>
          </a:prstGeom>
          <a:noFill/>
          <a:ln w="76200">
            <a:noFill/>
            <a:miter lim="800000"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zh-CN" altLang="en-US" sz="4000" b="1" u="sng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用途</a:t>
            </a:r>
            <a:r>
              <a:rPr lang="zh-CN" altLang="en-US" sz="4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</a:p>
        </p:txBody>
      </p:sp>
      <p:sp>
        <p:nvSpPr>
          <p:cNvPr id="30" name="Text Box 19"/>
          <p:cNvSpPr txBox="1">
            <a:spLocks noChangeArrowheads="1"/>
          </p:cNvSpPr>
          <p:nvPr/>
        </p:nvSpPr>
        <p:spPr bwMode="auto">
          <a:xfrm>
            <a:off x="1485464" y="3654671"/>
            <a:ext cx="3229969" cy="707886"/>
          </a:xfrm>
          <a:prstGeom prst="rect">
            <a:avLst/>
          </a:prstGeom>
          <a:noFill/>
          <a:ln w="76200">
            <a:noFill/>
            <a:miter lim="800000"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角的关系</a:t>
            </a:r>
          </a:p>
        </p:txBody>
      </p:sp>
      <p:sp>
        <p:nvSpPr>
          <p:cNvPr id="31" name="Text Box 20"/>
          <p:cNvSpPr txBox="1">
            <a:spLocks noChangeArrowheads="1"/>
          </p:cNvSpPr>
          <p:nvPr/>
        </p:nvSpPr>
        <p:spPr bwMode="auto">
          <a:xfrm>
            <a:off x="5053195" y="3675004"/>
            <a:ext cx="3851117" cy="707886"/>
          </a:xfrm>
          <a:prstGeom prst="rect">
            <a:avLst/>
          </a:prstGeom>
          <a:noFill/>
          <a:ln w="76200">
            <a:noFill/>
            <a:miter lim="800000"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两直线平行</a:t>
            </a:r>
          </a:p>
        </p:txBody>
      </p:sp>
      <p:sp>
        <p:nvSpPr>
          <p:cNvPr id="32" name="Text Box 21"/>
          <p:cNvSpPr txBox="1">
            <a:spLocks noChangeArrowheads="1"/>
          </p:cNvSpPr>
          <p:nvPr/>
        </p:nvSpPr>
        <p:spPr bwMode="auto">
          <a:xfrm>
            <a:off x="5735960" y="4387751"/>
            <a:ext cx="4461913" cy="707886"/>
          </a:xfrm>
          <a:prstGeom prst="rect">
            <a:avLst/>
          </a:prstGeom>
          <a:noFill/>
          <a:ln w="76200">
            <a:noFill/>
            <a:miter lim="800000"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说明直线平行</a:t>
            </a:r>
          </a:p>
        </p:txBody>
      </p:sp>
      <p:sp>
        <p:nvSpPr>
          <p:cNvPr id="33" name="Text Box 22"/>
          <p:cNvSpPr txBox="1">
            <a:spLocks noChangeArrowheads="1"/>
          </p:cNvSpPr>
          <p:nvPr/>
        </p:nvSpPr>
        <p:spPr bwMode="auto">
          <a:xfrm>
            <a:off x="1651374" y="5187172"/>
            <a:ext cx="4099576" cy="707886"/>
          </a:xfrm>
          <a:prstGeom prst="rect">
            <a:avLst/>
          </a:prstGeom>
          <a:noFill/>
          <a:ln w="76200">
            <a:noFill/>
            <a:miter lim="800000"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两直线平行</a:t>
            </a:r>
            <a:r>
              <a:rPr lang="zh-CN" altLang="en-US" sz="4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</a:p>
        </p:txBody>
      </p:sp>
      <p:sp>
        <p:nvSpPr>
          <p:cNvPr id="34" name="Text Box 23"/>
          <p:cNvSpPr txBox="1">
            <a:spLocks noChangeArrowheads="1"/>
          </p:cNvSpPr>
          <p:nvPr/>
        </p:nvSpPr>
        <p:spPr bwMode="auto">
          <a:xfrm>
            <a:off x="6068444" y="5187172"/>
            <a:ext cx="4348036" cy="707886"/>
          </a:xfrm>
          <a:prstGeom prst="rect">
            <a:avLst/>
          </a:prstGeom>
          <a:noFill/>
          <a:ln w="76200">
            <a:noFill/>
            <a:miter lim="800000"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角相等或互补</a:t>
            </a:r>
          </a:p>
        </p:txBody>
      </p:sp>
      <p:sp>
        <p:nvSpPr>
          <p:cNvPr id="35" name="Text Box 24"/>
          <p:cNvSpPr txBox="1">
            <a:spLocks noChangeArrowheads="1"/>
          </p:cNvSpPr>
          <p:nvPr/>
        </p:nvSpPr>
        <p:spPr bwMode="auto">
          <a:xfrm>
            <a:off x="5776241" y="5891786"/>
            <a:ext cx="5026162" cy="707886"/>
          </a:xfrm>
          <a:prstGeom prst="rect">
            <a:avLst/>
          </a:prstGeom>
          <a:noFill/>
          <a:ln w="76200">
            <a:noFill/>
            <a:miter lim="800000"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说明角相等或互补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5E79B004-A4D4-4899-B3FF-0E6C08DBBEB3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 animBg="1"/>
      <p:bldP spid="20" grpId="0"/>
      <p:bldP spid="21" grpId="0" animBg="1"/>
      <p:bldP spid="22" grpId="0"/>
      <p:bldP spid="23" grpId="0"/>
      <p:bldP spid="24" grpId="0"/>
      <p:bldP spid="25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>
            <a:extLst>
              <a:ext uri="{FF2B5EF4-FFF2-40B4-BE49-F238E27FC236}">
                <a16:creationId xmlns:a16="http://schemas.microsoft.com/office/drawing/2014/main" xmlns="" id="{3F1BF45B-D736-4BA3-B41E-5DC4E5A7A6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1052736"/>
            <a:ext cx="9540750" cy="437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80000"/>
              </a:lnSpc>
              <a:spcBef>
                <a:spcPct val="50000"/>
              </a:spcBef>
            </a:pPr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．如图，</a:t>
            </a:r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CD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被</a:t>
            </a:r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EF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所截，</a:t>
            </a:r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AB//CD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。按要求填空：</a:t>
            </a:r>
          </a:p>
        </p:txBody>
      </p:sp>
      <p:sp>
        <p:nvSpPr>
          <p:cNvPr id="6149" name="Text Box 5">
            <a:extLst>
              <a:ext uri="{FF2B5EF4-FFF2-40B4-BE49-F238E27FC236}">
                <a16:creationId xmlns:a16="http://schemas.microsoft.com/office/drawing/2014/main" xmlns="" id="{E86A300F-BE89-4931-9BB5-F46C9281DF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006" y="1614836"/>
            <a:ext cx="9290199" cy="997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8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若∠</a:t>
            </a:r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120°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，则∠</a:t>
            </a:r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_____°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　　　　　　　　　　）；</a:t>
            </a:r>
          </a:p>
          <a:p>
            <a:pPr algn="l">
              <a:lnSpc>
                <a:spcPct val="8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∠</a:t>
            </a:r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_____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－ ∠</a:t>
            </a:r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_____°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　　　　　　　　　　　）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A1A9D3B3-4990-4070-A43F-8CE97DDD9D8A}"/>
              </a:ext>
            </a:extLst>
          </p:cNvPr>
          <p:cNvGrpSpPr/>
          <p:nvPr/>
        </p:nvGrpSpPr>
        <p:grpSpPr>
          <a:xfrm>
            <a:off x="9711858" y="1052736"/>
            <a:ext cx="2480142" cy="2005012"/>
            <a:chOff x="7146080" y="403369"/>
            <a:chExt cx="2232025" cy="1844675"/>
          </a:xfrm>
        </p:grpSpPr>
        <p:pic>
          <p:nvPicPr>
            <p:cNvPr id="6146" name="Picture 2">
              <a:extLst>
                <a:ext uri="{FF2B5EF4-FFF2-40B4-BE49-F238E27FC236}">
                  <a16:creationId xmlns:a16="http://schemas.microsoft.com/office/drawing/2014/main" xmlns="" id="{D2B9797A-D112-43C2-8EA4-B909A02C9D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6080" y="403369"/>
              <a:ext cx="2232025" cy="1844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150" name="Text Box 6">
              <a:extLst>
                <a:ext uri="{FF2B5EF4-FFF2-40B4-BE49-F238E27FC236}">
                  <a16:creationId xmlns:a16="http://schemas.microsoft.com/office/drawing/2014/main" xmlns="" id="{82B4EBD6-ADAE-43B7-A2CD-809FC0552A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08516" y="1359371"/>
              <a:ext cx="719138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9999FF"/>
                      </a:gs>
                      <a:gs pos="100000">
                        <a:srgbClr val="009999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rgbClr val="C0C0C0">
                        <a:alpha val="79999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6151" name="Text Box 7">
              <a:extLst>
                <a:ext uri="{FF2B5EF4-FFF2-40B4-BE49-F238E27FC236}">
                  <a16:creationId xmlns:a16="http://schemas.microsoft.com/office/drawing/2014/main" xmlns="" id="{6731AB78-A70C-428A-868E-2B2708D6B9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9566" y="927571"/>
              <a:ext cx="719138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99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rgbClr val="C0C0C0">
                        <a:alpha val="79999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6152" name="Text Box 8">
              <a:extLst>
                <a:ext uri="{FF2B5EF4-FFF2-40B4-BE49-F238E27FC236}">
                  <a16:creationId xmlns:a16="http://schemas.microsoft.com/office/drawing/2014/main" xmlns="" id="{675CB7E5-768C-4EC9-8E6F-0280FF849B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84780" y="1287934"/>
              <a:ext cx="719137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9999FF"/>
                      </a:gs>
                      <a:gs pos="100000">
                        <a:srgbClr val="009999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rgbClr val="C0C0C0">
                        <a:alpha val="79999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>
                  <a:solidFill>
                    <a:srgbClr val="000000"/>
                  </a:solidFill>
                </a:rPr>
                <a:t>3</a:t>
              </a:r>
            </a:p>
          </p:txBody>
        </p:sp>
      </p:grpSp>
      <p:sp>
        <p:nvSpPr>
          <p:cNvPr id="6153" name="Text Box 9">
            <a:extLst>
              <a:ext uri="{FF2B5EF4-FFF2-40B4-BE49-F238E27FC236}">
                <a16:creationId xmlns:a16="http://schemas.microsoft.com/office/drawing/2014/main" xmlns="" id="{F29B2802-8F88-4782-AD8F-0DF34A1C99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6728" y="1545580"/>
            <a:ext cx="1728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120</a:t>
            </a:r>
          </a:p>
        </p:txBody>
      </p:sp>
      <p:sp>
        <p:nvSpPr>
          <p:cNvPr id="6154" name="Text Box 10">
            <a:extLst>
              <a:ext uri="{FF2B5EF4-FFF2-40B4-BE49-F238E27FC236}">
                <a16:creationId xmlns:a16="http://schemas.microsoft.com/office/drawing/2014/main" xmlns="" id="{A045845C-C57D-463A-82CD-6A35FCB2B0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1127" y="2094936"/>
            <a:ext cx="1728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180°</a:t>
            </a:r>
          </a:p>
        </p:txBody>
      </p:sp>
      <p:sp>
        <p:nvSpPr>
          <p:cNvPr id="6155" name="Text Box 11">
            <a:extLst>
              <a:ext uri="{FF2B5EF4-FFF2-40B4-BE49-F238E27FC236}">
                <a16:creationId xmlns:a16="http://schemas.microsoft.com/office/drawing/2014/main" xmlns="" id="{A870FB7C-5A3F-452F-83CB-61BE3144FE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7823" y="2081089"/>
            <a:ext cx="1728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</a:t>
            </a:r>
          </a:p>
        </p:txBody>
      </p:sp>
      <p:sp>
        <p:nvSpPr>
          <p:cNvPr id="6156" name="Text Box 12">
            <a:extLst>
              <a:ext uri="{FF2B5EF4-FFF2-40B4-BE49-F238E27FC236}">
                <a16:creationId xmlns:a16="http://schemas.microsoft.com/office/drawing/2014/main" xmlns="" id="{5D3681A7-5C6A-4D99-93E8-8375EB69AF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3938" y="1573605"/>
            <a:ext cx="40322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两直线平行，内错角相等。</a:t>
            </a:r>
          </a:p>
        </p:txBody>
      </p:sp>
      <p:sp>
        <p:nvSpPr>
          <p:cNvPr id="6157" name="Text Box 13">
            <a:extLst>
              <a:ext uri="{FF2B5EF4-FFF2-40B4-BE49-F238E27FC236}">
                <a16:creationId xmlns:a16="http://schemas.microsoft.com/office/drawing/2014/main" xmlns="" id="{30C0F1F5-64DD-4B1D-A26D-9FD851062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1907" y="2122757"/>
            <a:ext cx="42165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两直线平行，同旁内角互补。</a:t>
            </a:r>
          </a:p>
        </p:txBody>
      </p:sp>
      <p:sp>
        <p:nvSpPr>
          <p:cNvPr id="6158" name="Text Box 14">
            <a:extLst>
              <a:ext uri="{FF2B5EF4-FFF2-40B4-BE49-F238E27FC236}">
                <a16:creationId xmlns:a16="http://schemas.microsoft.com/office/drawing/2014/main" xmlns="" id="{888FD02B-89A1-495D-9ADF-3B12C8207B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472" y="3308437"/>
            <a:ext cx="8929490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80000"/>
              </a:lnSpc>
              <a:spcBef>
                <a:spcPct val="50000"/>
              </a:spcBef>
            </a:pPr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．如图，已知</a:t>
            </a:r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AB//CD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AD//BC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．填空：　</a:t>
            </a:r>
          </a:p>
          <a:p>
            <a:pPr algn="l">
              <a:lnSpc>
                <a:spcPct val="8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 （</a:t>
            </a:r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）∵ </a:t>
            </a:r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AB//CD 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（已知），</a:t>
            </a:r>
          </a:p>
          <a:p>
            <a:pPr algn="l">
              <a:lnSpc>
                <a:spcPct val="8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　　　∴ ∠</a:t>
            </a:r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 ∠</a:t>
            </a:r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____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           　　　              ）；</a:t>
            </a:r>
          </a:p>
          <a:p>
            <a:pPr algn="l">
              <a:lnSpc>
                <a:spcPct val="8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 （</a:t>
            </a:r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 ∵ </a:t>
            </a:r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AD//BC 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（已知）</a:t>
            </a:r>
          </a:p>
          <a:p>
            <a:pPr algn="l">
              <a:lnSpc>
                <a:spcPct val="8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∴ ∠</a:t>
            </a:r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 ∠</a:t>
            </a:r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______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　    　　       　　　　）．</a:t>
            </a:r>
          </a:p>
        </p:txBody>
      </p:sp>
      <p:sp>
        <p:nvSpPr>
          <p:cNvPr id="6159" name="Text Box 15">
            <a:extLst>
              <a:ext uri="{FF2B5EF4-FFF2-40B4-BE49-F238E27FC236}">
                <a16:creationId xmlns:a16="http://schemas.microsoft.com/office/drawing/2014/main" xmlns="" id="{DE95D7D5-1028-41FC-95DC-65388B0DDD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8044" y="4362547"/>
            <a:ext cx="40322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两直线平行，内错角相等。</a:t>
            </a:r>
          </a:p>
        </p:txBody>
      </p:sp>
      <p:sp>
        <p:nvSpPr>
          <p:cNvPr id="6160" name="Text Box 16">
            <a:extLst>
              <a:ext uri="{FF2B5EF4-FFF2-40B4-BE49-F238E27FC236}">
                <a16:creationId xmlns:a16="http://schemas.microsoft.com/office/drawing/2014/main" xmlns="" id="{003E55A8-CBDE-4576-A505-F2650E2662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7491" y="5479527"/>
            <a:ext cx="40322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两直线平行，内错角相等。</a:t>
            </a:r>
          </a:p>
        </p:txBody>
      </p:sp>
      <p:grpSp>
        <p:nvGrpSpPr>
          <p:cNvPr id="6161" name="Group 17">
            <a:extLst>
              <a:ext uri="{FF2B5EF4-FFF2-40B4-BE49-F238E27FC236}">
                <a16:creationId xmlns:a16="http://schemas.microsoft.com/office/drawing/2014/main" xmlns="" id="{296EB144-D03D-4316-ACAD-0E31B11C1FB2}"/>
              </a:ext>
            </a:extLst>
          </p:cNvPr>
          <p:cNvGrpSpPr>
            <a:grpSpLocks/>
          </p:cNvGrpSpPr>
          <p:nvPr/>
        </p:nvGrpSpPr>
        <p:grpSpPr bwMode="auto">
          <a:xfrm>
            <a:off x="9148399" y="3821706"/>
            <a:ext cx="3024187" cy="2005012"/>
            <a:chOff x="0" y="0"/>
            <a:chExt cx="2472" cy="1671"/>
          </a:xfrm>
        </p:grpSpPr>
        <p:pic>
          <p:nvPicPr>
            <p:cNvPr id="6162" name="Picture 18">
              <a:extLst>
                <a:ext uri="{FF2B5EF4-FFF2-40B4-BE49-F238E27FC236}">
                  <a16:creationId xmlns:a16="http://schemas.microsoft.com/office/drawing/2014/main" xmlns="" id="{C027EBE5-A677-4A32-9CEB-9F422844D1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472" cy="16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163" name="Text Box 19">
              <a:extLst>
                <a:ext uri="{FF2B5EF4-FFF2-40B4-BE49-F238E27FC236}">
                  <a16:creationId xmlns:a16="http://schemas.microsoft.com/office/drawing/2014/main" xmlns="" id="{77646BF4-F06F-4A0E-8BC6-64DCF39F5B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52" y="437"/>
              <a:ext cx="545" cy="3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000" b="1">
                  <a:solidFill>
                    <a:srgbClr val="000000"/>
                  </a:solidFill>
                  <a:latin typeface="Arial" panose="020B0604020202020204" pitchFamily="34" charset="0"/>
                </a:rPr>
                <a:t>1</a:t>
              </a:r>
            </a:p>
          </p:txBody>
        </p:sp>
        <p:sp>
          <p:nvSpPr>
            <p:cNvPr id="6164" name="Text Box 20">
              <a:extLst>
                <a:ext uri="{FF2B5EF4-FFF2-40B4-BE49-F238E27FC236}">
                  <a16:creationId xmlns:a16="http://schemas.microsoft.com/office/drawing/2014/main" xmlns="" id="{5C422DD2-D429-428F-BB0F-469077F007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98" y="663"/>
              <a:ext cx="544" cy="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000" b="1">
                  <a:solidFill>
                    <a:srgbClr val="000000"/>
                  </a:solidFill>
                  <a:latin typeface="Arial" panose="020B0604020202020204" pitchFamily="34" charset="0"/>
                </a:rPr>
                <a:t>2</a:t>
              </a:r>
            </a:p>
          </p:txBody>
        </p:sp>
      </p:grpSp>
      <p:sp>
        <p:nvSpPr>
          <p:cNvPr id="6165" name="Text Box 21">
            <a:extLst>
              <a:ext uri="{FF2B5EF4-FFF2-40B4-BE49-F238E27FC236}">
                <a16:creationId xmlns:a16="http://schemas.microsoft.com/office/drawing/2014/main" xmlns="" id="{D1A7E966-91EF-46F0-B42B-F8F21063B4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3845" y="4364779"/>
            <a:ext cx="719509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</a:p>
        </p:txBody>
      </p:sp>
      <p:sp>
        <p:nvSpPr>
          <p:cNvPr id="6166" name="Text Box 22">
            <a:extLst>
              <a:ext uri="{FF2B5EF4-FFF2-40B4-BE49-F238E27FC236}">
                <a16:creationId xmlns:a16="http://schemas.microsoft.com/office/drawing/2014/main" xmlns="" id="{3B35F8A4-32F2-460D-9B23-6B34CF4FA4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5137" y="5478350"/>
            <a:ext cx="17287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ACB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5E79B004-A4D4-4899-B3FF-0E6C08DBBEB3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简单应用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/>
      <p:bldP spid="6154" grpId="0"/>
      <p:bldP spid="6155" grpId="0"/>
      <p:bldP spid="6156" grpId="0"/>
      <p:bldP spid="6157" grpId="0"/>
      <p:bldP spid="6159" grpId="0"/>
      <p:bldP spid="6160" grpId="0"/>
      <p:bldP spid="6165" grpId="0"/>
      <p:bldP spid="616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7170"/>
          <p:cNvSpPr txBox="1">
            <a:spLocks noChangeArrowheads="1"/>
          </p:cNvSpPr>
          <p:nvPr/>
        </p:nvSpPr>
        <p:spPr>
          <a:xfrm>
            <a:off x="230410" y="1640582"/>
            <a:ext cx="12119520" cy="2076450"/>
          </a:xfrm>
          <a:prstGeom prst="rect">
            <a:avLst/>
          </a:prstGeom>
        </p:spPr>
        <p:txBody>
          <a:bodyPr/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Tx/>
              <a:buNone/>
            </a:pP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证明：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∵AB</a:t>
            </a:r>
            <a:r>
              <a:rPr lang="en-US" altLang="zh-CN" sz="32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CD(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已知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)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∴∠B=∠C(                                            )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∵CB</a:t>
            </a:r>
            <a:r>
              <a:rPr lang="en-US" altLang="zh-CN" sz="32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DE(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已知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)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∴∠C+∠D=180°(                                            )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∴∠B+∠D=180°(                   )</a:t>
            </a:r>
          </a:p>
        </p:txBody>
      </p:sp>
      <p:sp>
        <p:nvSpPr>
          <p:cNvPr id="12" name="文本框 7171"/>
          <p:cNvSpPr txBox="1">
            <a:spLocks noChangeArrowheads="1"/>
          </p:cNvSpPr>
          <p:nvPr/>
        </p:nvSpPr>
        <p:spPr bwMode="auto">
          <a:xfrm>
            <a:off x="230704" y="906521"/>
            <a:ext cx="1196129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如图：已知：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en-US" altLang="zh-CN" sz="3600" b="1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CB</a:t>
            </a:r>
            <a:r>
              <a:rPr lang="en-US" altLang="zh-CN" sz="3600" b="1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DE,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试说明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∠B+∠D=180°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  <a:endParaRPr lang="en-US" altLang="zh-CN" sz="36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7181"/>
          <p:cNvSpPr txBox="1">
            <a:spLocks noChangeArrowheads="1"/>
          </p:cNvSpPr>
          <p:nvPr/>
        </p:nvSpPr>
        <p:spPr bwMode="auto">
          <a:xfrm>
            <a:off x="3215680" y="4414987"/>
            <a:ext cx="57869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两直线平行，同旁内角互补</a:t>
            </a:r>
          </a:p>
        </p:txBody>
      </p:sp>
      <p:sp>
        <p:nvSpPr>
          <p:cNvPr id="21" name="文本框 7182"/>
          <p:cNvSpPr txBox="1">
            <a:spLocks noChangeArrowheads="1"/>
          </p:cNvSpPr>
          <p:nvPr/>
        </p:nvSpPr>
        <p:spPr bwMode="auto">
          <a:xfrm>
            <a:off x="2244708" y="2678807"/>
            <a:ext cx="559890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两直线平行，内错角相等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8334871" y="1734739"/>
            <a:ext cx="3351666" cy="1692057"/>
            <a:chOff x="4533450" y="875615"/>
            <a:chExt cx="3351666" cy="1692057"/>
          </a:xfrm>
        </p:grpSpPr>
        <p:sp>
          <p:nvSpPr>
            <p:cNvPr id="13" name="直接连接符 7172"/>
            <p:cNvSpPr>
              <a:spLocks noChangeShapeType="1"/>
            </p:cNvSpPr>
            <p:nvPr/>
          </p:nvSpPr>
          <p:spPr bwMode="auto">
            <a:xfrm flipH="1">
              <a:off x="4932363" y="1168004"/>
              <a:ext cx="122396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" name="直接连接符 7174"/>
            <p:cNvSpPr>
              <a:spLocks noChangeShapeType="1"/>
            </p:cNvSpPr>
            <p:nvPr/>
          </p:nvSpPr>
          <p:spPr bwMode="auto">
            <a:xfrm flipH="1">
              <a:off x="5508625" y="1168003"/>
              <a:ext cx="647700" cy="10798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5" name="文本框 7176"/>
            <p:cNvSpPr txBox="1">
              <a:spLocks noChangeArrowheads="1"/>
            </p:cNvSpPr>
            <p:nvPr/>
          </p:nvSpPr>
          <p:spPr bwMode="auto">
            <a:xfrm>
              <a:off x="4533450" y="907992"/>
              <a:ext cx="50482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3200" dirty="0"/>
                <a:t>A</a:t>
              </a:r>
            </a:p>
          </p:txBody>
        </p:sp>
        <p:sp>
          <p:nvSpPr>
            <p:cNvPr id="16" name="文本框 7177"/>
            <p:cNvSpPr txBox="1">
              <a:spLocks noChangeArrowheads="1"/>
            </p:cNvSpPr>
            <p:nvPr/>
          </p:nvSpPr>
          <p:spPr bwMode="auto">
            <a:xfrm>
              <a:off x="6221076" y="875615"/>
              <a:ext cx="50482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3200" dirty="0"/>
                <a:t>B</a:t>
              </a:r>
            </a:p>
          </p:txBody>
        </p:sp>
        <p:sp>
          <p:nvSpPr>
            <p:cNvPr id="17" name="文本框 7178"/>
            <p:cNvSpPr txBox="1">
              <a:spLocks noChangeArrowheads="1"/>
            </p:cNvSpPr>
            <p:nvPr/>
          </p:nvSpPr>
          <p:spPr bwMode="auto">
            <a:xfrm>
              <a:off x="5104723" y="1965836"/>
              <a:ext cx="50482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3200" dirty="0"/>
                <a:t>C</a:t>
              </a:r>
            </a:p>
          </p:txBody>
        </p:sp>
        <p:sp>
          <p:nvSpPr>
            <p:cNvPr id="18" name="文本框 7179"/>
            <p:cNvSpPr txBox="1">
              <a:spLocks noChangeArrowheads="1"/>
            </p:cNvSpPr>
            <p:nvPr/>
          </p:nvSpPr>
          <p:spPr bwMode="auto">
            <a:xfrm>
              <a:off x="7380291" y="894272"/>
              <a:ext cx="50482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3200"/>
                <a:t>E</a:t>
              </a:r>
            </a:p>
          </p:txBody>
        </p:sp>
        <p:sp>
          <p:nvSpPr>
            <p:cNvPr id="19" name="文本框 7180"/>
            <p:cNvSpPr txBox="1">
              <a:spLocks noChangeArrowheads="1"/>
            </p:cNvSpPr>
            <p:nvPr/>
          </p:nvSpPr>
          <p:spPr bwMode="auto">
            <a:xfrm>
              <a:off x="6804025" y="1982897"/>
              <a:ext cx="50482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3200" dirty="0"/>
                <a:t>D</a:t>
              </a:r>
            </a:p>
          </p:txBody>
        </p:sp>
        <p:sp>
          <p:nvSpPr>
            <p:cNvPr id="22" name="直接连接符 7183"/>
            <p:cNvSpPr>
              <a:spLocks noChangeShapeType="1"/>
            </p:cNvSpPr>
            <p:nvPr/>
          </p:nvSpPr>
          <p:spPr bwMode="auto">
            <a:xfrm flipH="1">
              <a:off x="5508625" y="2247900"/>
              <a:ext cx="122396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3" name="直接连接符 7184"/>
            <p:cNvSpPr>
              <a:spLocks noChangeShapeType="1"/>
            </p:cNvSpPr>
            <p:nvPr/>
          </p:nvSpPr>
          <p:spPr bwMode="auto">
            <a:xfrm flipH="1">
              <a:off x="6732588" y="1168003"/>
              <a:ext cx="647700" cy="10798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24" name="文本框 7185"/>
          <p:cNvSpPr txBox="1">
            <a:spLocks noChangeArrowheads="1"/>
          </p:cNvSpPr>
          <p:nvPr/>
        </p:nvSpPr>
        <p:spPr bwMode="auto">
          <a:xfrm>
            <a:off x="3359696" y="5246956"/>
            <a:ext cx="25209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等量代换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5E79B004-A4D4-4899-B3FF-0E6C08DBBEB3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简单应用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xmlns="" id="{5591D54D-C753-48BA-B6E0-FD1BA3F75F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5296" y="1988840"/>
            <a:ext cx="174118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∵∠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＝∠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</p:txBody>
      </p:sp>
      <p:sp>
        <p:nvSpPr>
          <p:cNvPr id="11267" name="Text Box 3">
            <a:extLst>
              <a:ext uri="{FF2B5EF4-FFF2-40B4-BE49-F238E27FC236}">
                <a16:creationId xmlns:a16="http://schemas.microsoft.com/office/drawing/2014/main" xmlns="" id="{1C49B878-524C-46CD-90C5-DCC397DE40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4022" y="2547007"/>
            <a:ext cx="173797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∴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AB//CD</a:t>
            </a:r>
          </a:p>
        </p:txBody>
      </p:sp>
      <p:sp>
        <p:nvSpPr>
          <p:cNvPr id="11268" name="Text Box 4">
            <a:extLst>
              <a:ext uri="{FF2B5EF4-FFF2-40B4-BE49-F238E27FC236}">
                <a16:creationId xmlns:a16="http://schemas.microsoft.com/office/drawing/2014/main" xmlns="" id="{45B1162B-EC44-4680-B35F-95F6EC1121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8890" y="3099255"/>
            <a:ext cx="17892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∴∠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＝∠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</a:p>
        </p:txBody>
      </p:sp>
      <p:sp>
        <p:nvSpPr>
          <p:cNvPr id="11269" name="Rectangle 5">
            <a:extLst>
              <a:ext uri="{FF2B5EF4-FFF2-40B4-BE49-F238E27FC236}">
                <a16:creationId xmlns:a16="http://schemas.microsoft.com/office/drawing/2014/main" xmlns="" id="{9DA8782D-1E41-4C38-96E1-B947CF6C3C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9496" y="3636989"/>
            <a:ext cx="179247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∵∠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＝∠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</a:p>
        </p:txBody>
      </p:sp>
      <p:sp>
        <p:nvSpPr>
          <p:cNvPr id="11270" name="Text Box 6">
            <a:extLst>
              <a:ext uri="{FF2B5EF4-FFF2-40B4-BE49-F238E27FC236}">
                <a16:creationId xmlns:a16="http://schemas.microsoft.com/office/drawing/2014/main" xmlns="" id="{D6196F4B-CFB6-42D0-AFE0-0EA54D84F9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8890" y="4201924"/>
            <a:ext cx="174919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∴∠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＝∠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</a:p>
        </p:txBody>
      </p:sp>
      <p:sp>
        <p:nvSpPr>
          <p:cNvPr id="11271" name="Rectangle 7">
            <a:extLst>
              <a:ext uri="{FF2B5EF4-FFF2-40B4-BE49-F238E27FC236}">
                <a16:creationId xmlns:a16="http://schemas.microsoft.com/office/drawing/2014/main" xmlns="" id="{BFCBC990-F402-4ECC-A1E1-095396C642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038" y="4811104"/>
            <a:ext cx="1720343" cy="517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05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∴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AE</a:t>
            </a:r>
            <a:r>
              <a:rPr lang="en-US" altLang="zh-CN" sz="2800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∥ 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BC</a:t>
            </a:r>
          </a:p>
        </p:txBody>
      </p:sp>
      <p:pic>
        <p:nvPicPr>
          <p:cNvPr id="11272" name="Picture 8">
            <a:extLst>
              <a:ext uri="{FF2B5EF4-FFF2-40B4-BE49-F238E27FC236}">
                <a16:creationId xmlns:a16="http://schemas.microsoft.com/office/drawing/2014/main" xmlns="" id="{986B2132-8A55-4838-8EC0-163BBA6839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62" t="33269" r="58122" b="40147"/>
          <a:stretch>
            <a:fillRect/>
          </a:stretch>
        </p:blipFill>
        <p:spPr bwMode="auto">
          <a:xfrm>
            <a:off x="8328248" y="1874044"/>
            <a:ext cx="3168650" cy="267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3" name="Rectangle 9">
            <a:extLst>
              <a:ext uri="{FF2B5EF4-FFF2-40B4-BE49-F238E27FC236}">
                <a16:creationId xmlns:a16="http://schemas.microsoft.com/office/drawing/2014/main" xmlns="" id="{499AB9F9-8C5F-4923-89EF-1AAB6A4517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400" y="1962232"/>
            <a:ext cx="100540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解：</a:t>
            </a:r>
          </a:p>
        </p:txBody>
      </p:sp>
      <p:sp>
        <p:nvSpPr>
          <p:cNvPr id="11274" name="Text Box 10">
            <a:extLst>
              <a:ext uri="{FF2B5EF4-FFF2-40B4-BE49-F238E27FC236}">
                <a16:creationId xmlns:a16="http://schemas.microsoft.com/office/drawing/2014/main" xmlns="" id="{21B6ECF5-F1F9-4D71-A133-84D0E861B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4146" y="2002250"/>
            <a:ext cx="16065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（已知）</a:t>
            </a:r>
          </a:p>
        </p:txBody>
      </p:sp>
      <p:sp>
        <p:nvSpPr>
          <p:cNvPr id="11275" name="Text Box 11">
            <a:extLst>
              <a:ext uri="{FF2B5EF4-FFF2-40B4-BE49-F238E27FC236}">
                <a16:creationId xmlns:a16="http://schemas.microsoft.com/office/drawing/2014/main" xmlns="" id="{C6053BF6-F9AD-4945-A951-3BEF1897F1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3266" y="2549847"/>
            <a:ext cx="48069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（同位角相等，两直线平行）</a:t>
            </a:r>
          </a:p>
        </p:txBody>
      </p:sp>
      <p:sp>
        <p:nvSpPr>
          <p:cNvPr id="11276" name="Text Box 12">
            <a:extLst>
              <a:ext uri="{FF2B5EF4-FFF2-40B4-BE49-F238E27FC236}">
                <a16:creationId xmlns:a16="http://schemas.microsoft.com/office/drawing/2014/main" xmlns="" id="{1E34FA8E-1C9E-420C-B21D-009E0946F7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4708" y="3103363"/>
            <a:ext cx="48069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（两直线平行，同位角相等）</a:t>
            </a:r>
          </a:p>
        </p:txBody>
      </p:sp>
      <p:sp>
        <p:nvSpPr>
          <p:cNvPr id="11277" name="Text Box 13">
            <a:extLst>
              <a:ext uri="{FF2B5EF4-FFF2-40B4-BE49-F238E27FC236}">
                <a16:creationId xmlns:a16="http://schemas.microsoft.com/office/drawing/2014/main" xmlns="" id="{0E394644-E93B-4948-900B-A7DE0DDD84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8660" y="3636989"/>
            <a:ext cx="16065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（已知）</a:t>
            </a:r>
          </a:p>
        </p:txBody>
      </p:sp>
      <p:sp>
        <p:nvSpPr>
          <p:cNvPr id="11278" name="Text Box 14">
            <a:extLst>
              <a:ext uri="{FF2B5EF4-FFF2-40B4-BE49-F238E27FC236}">
                <a16:creationId xmlns:a16="http://schemas.microsoft.com/office/drawing/2014/main" xmlns="" id="{5159D356-1C75-4151-A338-1B497E7E3B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8660" y="4202582"/>
            <a:ext cx="2317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（等量代换）</a:t>
            </a:r>
          </a:p>
        </p:txBody>
      </p:sp>
      <p:sp>
        <p:nvSpPr>
          <p:cNvPr id="11279" name="Text Box 15">
            <a:extLst>
              <a:ext uri="{FF2B5EF4-FFF2-40B4-BE49-F238E27FC236}">
                <a16:creationId xmlns:a16="http://schemas.microsoft.com/office/drawing/2014/main" xmlns="" id="{5774282A-FF37-4723-B787-B6A5FC6864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3174" y="4775147"/>
            <a:ext cx="48069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（内错角相等，两直线平行）</a:t>
            </a:r>
          </a:p>
        </p:txBody>
      </p:sp>
      <p:sp>
        <p:nvSpPr>
          <p:cNvPr id="11280" name="Rectangle 16">
            <a:extLst>
              <a:ext uri="{FF2B5EF4-FFF2-40B4-BE49-F238E27FC236}">
                <a16:creationId xmlns:a16="http://schemas.microsoft.com/office/drawing/2014/main" xmlns="" id="{83FA9CED-FEE5-43AE-8369-F3141852C5D4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95400" y="895946"/>
            <a:ext cx="11281356" cy="1143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/>
          </a:bodyPr>
          <a:lstStyle/>
          <a:p>
            <a:pPr eaLnBrk="0" hangingPunct="0"/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例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：已知：如图∠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＝∠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 ∠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＝∠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C,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试说明：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AE</a:t>
            </a:r>
            <a:r>
              <a:rPr lang="en-US" altLang="zh-CN" sz="3200" b="1" i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∥ 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BC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lang="en-US" altLang="zh-CN" sz="3200" b="1" dirty="0">
              <a:solidFill>
                <a:schemeClr val="tx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5E79B004-A4D4-4899-B3FF-0E6C08DBBEB3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  <p:bldP spid="11267" grpId="0" autoUpdateAnimBg="0"/>
      <p:bldP spid="11268" grpId="0" autoUpdateAnimBg="0"/>
      <p:bldP spid="11269" grpId="0" autoUpdateAnimBg="0"/>
      <p:bldP spid="11270" grpId="0" autoUpdateAnimBg="0"/>
      <p:bldP spid="11271" grpId="0" autoUpdateAnimBg="0"/>
      <p:bldP spid="11273" grpId="0" autoUpdateAnimBg="0"/>
      <p:bldP spid="11274" grpId="0" autoUpdateAnimBg="0"/>
      <p:bldP spid="11275" grpId="0" autoUpdateAnimBg="0"/>
      <p:bldP spid="11276" grpId="0" autoUpdateAnimBg="0"/>
      <p:bldP spid="11277" grpId="0" autoUpdateAnimBg="0"/>
      <p:bldP spid="11278" grpId="0" autoUpdateAnimBg="0"/>
      <p:bldP spid="11279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5E79B004-A4D4-4899-B3FF-0E6C08DBBEB3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2" name="矩形 1"/>
          <p:cNvSpPr/>
          <p:nvPr/>
        </p:nvSpPr>
        <p:spPr>
          <a:xfrm>
            <a:off x="480539" y="794222"/>
            <a:ext cx="11448109" cy="1482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：如图：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BD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平分∠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ABC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上，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上，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FC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BD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相交于点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。∠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GFH+∠BHC=180°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，求证：∠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1=∠2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pic>
        <p:nvPicPr>
          <p:cNvPr id="21506" name="Picture 2" descr="https://wb-qb-qiniu.xueba100.com/question_bank/8/da4/24e00cd35532505a9360593c90750!cont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4272" y="2492896"/>
            <a:ext cx="3096344" cy="2517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496314" y="2128822"/>
            <a:ext cx="8696030" cy="4540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解：∵∠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BHC=∠FHD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，∠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GFH+∠BHC=180°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（已知）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∴∠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GFH+∠FHD=180°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（等量代换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∴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FG</a:t>
            </a:r>
            <a:r>
              <a:rPr lang="en-US" altLang="zh-CN" sz="2800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∥ 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BD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（同旁内角互补，两直线平行）</a:t>
            </a:r>
            <a:endParaRPr lang="en-US" altLang="zh-CN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∴∠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1=∠ABD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（两直线平行，同位角相等）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∵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BD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平分∠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ABC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（已知）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∴∠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2=∠ABD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（角平分线的定义）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∴∠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1=∠2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（等量代换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5E79B004-A4D4-4899-B3FF-0E6C08DBBEB3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中考链接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895946"/>
            <a:ext cx="119286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【2019·</a:t>
            </a:r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长春模拟</a:t>
            </a:r>
            <a:r>
              <a:rPr lang="en-US" altLang="zh-CN" sz="2800" dirty="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】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如图，在△</a:t>
            </a:r>
            <a:r>
              <a:rPr lang="en-US" altLang="zh-CN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ABC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中，</a:t>
            </a:r>
            <a:r>
              <a:rPr lang="en-US" altLang="zh-CN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CD⊥AB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，垂足为</a:t>
            </a:r>
            <a:r>
              <a:rPr lang="en-US" altLang="zh-CN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，点</a:t>
            </a:r>
            <a:r>
              <a:rPr lang="en-US" altLang="zh-CN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在</a:t>
            </a:r>
            <a:r>
              <a:rPr lang="en-US" altLang="zh-CN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BC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上，</a:t>
            </a:r>
            <a:r>
              <a:rPr lang="en-US" altLang="zh-CN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EF⊥AB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，垂足为</a:t>
            </a:r>
            <a:r>
              <a:rPr lang="en-US" altLang="zh-CN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F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</a:p>
          <a:p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</a:t>
            </a:r>
            <a:r>
              <a:rPr lang="en-US" altLang="zh-CN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与</a:t>
            </a:r>
            <a:r>
              <a:rPr lang="en-US" altLang="zh-CN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EF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平行吗？为什么？</a:t>
            </a:r>
          </a:p>
          <a:p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）如果∠</a:t>
            </a:r>
            <a:r>
              <a:rPr lang="en-US" altLang="zh-CN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1=∠2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，且∠</a:t>
            </a:r>
            <a:r>
              <a:rPr lang="en-US" altLang="zh-CN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3=65°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，那么∠</a:t>
            </a:r>
            <a:r>
              <a:rPr lang="en-US" altLang="zh-CN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ACB=____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度。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304" y="1904124"/>
            <a:ext cx="3168352" cy="3049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47328" y="2852936"/>
            <a:ext cx="110172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解：（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）∵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CD⊥AB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EF⊥AB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（已知）</a:t>
            </a:r>
          </a:p>
          <a:p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en-US" altLang="zh-CN" sz="28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EF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（平面内垂直于同一条直线的两条直线互相平行）</a:t>
            </a:r>
          </a:p>
          <a:p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）∵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EF</a:t>
            </a:r>
            <a:r>
              <a:rPr lang="en-US" altLang="zh-CN" sz="28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DC</a:t>
            </a:r>
          </a:p>
          <a:p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∴∠2=∠BCD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（两直线平行同位角相等）</a:t>
            </a:r>
          </a:p>
          <a:p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∵∠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1=∠2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（已知）</a:t>
            </a:r>
          </a:p>
          <a:p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∴∠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1=∠BCD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（等量代换）</a:t>
            </a:r>
          </a:p>
          <a:p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DG</a:t>
            </a:r>
            <a:r>
              <a:rPr lang="en-US" altLang="zh-CN" sz="28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BC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（内错角相等，两直线平行）</a:t>
            </a:r>
          </a:p>
          <a:p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∴∠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ACB=∠3=65°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（两直线平行同位角相等）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模板2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模板111[兼容模式]" id="{34F24D7E-9287-4275-BD21-0019252FFA67}" vid="{19D19524-5270-4A0E-913B-E557C84C1B08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模板222</Template>
  <TotalTime>784</TotalTime>
  <Pages>0</Pages>
  <Words>755</Words>
  <Characters>0</Characters>
  <Application>Microsoft Office PowerPoint</Application>
  <DocSecurity>0</DocSecurity>
  <PresentationFormat>自定义</PresentationFormat>
  <Lines>0</Lines>
  <Paragraphs>129</Paragraphs>
  <Slides>11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模板222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例1：已知：如图∠1＝∠2， ∠A＝∠C,试说明：AE∥ BC。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/>
  <dc:creator>Administrator</dc:creator>
  <cp:keywords/>
  <dc:description/>
  <cp:lastModifiedBy>ckb</cp:lastModifiedBy>
  <cp:revision>90</cp:revision>
  <dcterms:created xsi:type="dcterms:W3CDTF">2005-09-07T02:58:45Z</dcterms:created>
  <dcterms:modified xsi:type="dcterms:W3CDTF">2020-04-23T10:02:11Z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2052-8.1.0.3526</vt:lpwstr>
  </property>
</Properties>
</file>